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36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3"/>
  </p:notesMasterIdLst>
  <p:sldIdLst>
    <p:sldId id="256" r:id="rId5"/>
    <p:sldId id="285" r:id="rId6"/>
    <p:sldId id="279" r:id="rId7"/>
    <p:sldId id="286" r:id="rId8"/>
    <p:sldId id="287" r:id="rId9"/>
    <p:sldId id="288" r:id="rId10"/>
    <p:sldId id="265" r:id="rId11"/>
    <p:sldId id="266" r:id="rId12"/>
    <p:sldId id="257" r:id="rId13"/>
    <p:sldId id="258" r:id="rId14"/>
    <p:sldId id="289" r:id="rId15"/>
    <p:sldId id="259" r:id="rId16"/>
    <p:sldId id="260" r:id="rId17"/>
    <p:sldId id="290" r:id="rId18"/>
    <p:sldId id="268" r:id="rId19"/>
    <p:sldId id="267" r:id="rId20"/>
    <p:sldId id="269" r:id="rId21"/>
    <p:sldId id="262" r:id="rId22"/>
    <p:sldId id="261" r:id="rId23"/>
    <p:sldId id="263" r:id="rId24"/>
    <p:sldId id="264" r:id="rId25"/>
    <p:sldId id="270" r:id="rId26"/>
    <p:sldId id="271" r:id="rId27"/>
    <p:sldId id="272" r:id="rId28"/>
    <p:sldId id="283" r:id="rId29"/>
    <p:sldId id="284" r:id="rId30"/>
    <p:sldId id="273" r:id="rId31"/>
    <p:sldId id="274" r:id="rId32"/>
    <p:sldId id="275" r:id="rId33"/>
    <p:sldId id="291" r:id="rId34"/>
    <p:sldId id="277" r:id="rId35"/>
    <p:sldId id="276" r:id="rId36"/>
    <p:sldId id="278" r:id="rId37"/>
    <p:sldId id="280" r:id="rId38"/>
    <p:sldId id="281" r:id="rId39"/>
    <p:sldId id="292" r:id="rId40"/>
    <p:sldId id="293" r:id="rId41"/>
    <p:sldId id="282" r:id="rId4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0" autoAdjust="0"/>
    <p:restoredTop sz="94660"/>
  </p:normalViewPr>
  <p:slideViewPr>
    <p:cSldViewPr>
      <p:cViewPr varScale="1">
        <p:scale>
          <a:sx n="109" d="100"/>
          <a:sy n="109" d="100"/>
        </p:scale>
        <p:origin x="175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52712-9DD9-4F05-ADF4-320908020755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6B77A-3BFB-41B5-A4E0-ABB23A7846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936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6B77A-3BFB-41B5-A4E0-ABB23A7846AB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411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0"/>
            <a:ext cx="1916112" cy="365125"/>
          </a:xfr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88" y="5949950"/>
            <a:ext cx="1887537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4399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BEAD13-0566-4C6C-97E7-55F17F24B09F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21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BEAD13-0566-4C6C-97E7-55F17F24B09F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2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BEAD13-0566-4C6C-97E7-55F17F24B09F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76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BEAD13-0566-4C6C-97E7-55F17F24B09F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155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BEAD13-0566-4C6C-97E7-55F17F24B09F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64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BEAD13-0566-4C6C-97E7-55F17F24B09F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493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BEAD13-0566-4C6C-97E7-55F17F24B09F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15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BEAD13-0566-4C6C-97E7-55F17F24B09F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4413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BEAD13-0566-4C6C-97E7-55F17F24B09F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498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TW" noProof="0" smtClean="0"/>
              <a:t>Click icon to add picture</a:t>
            </a:r>
            <a:endParaRPr lang="zh-TW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BEAD13-0566-4C6C-97E7-55F17F24B09F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749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  <a:endParaRPr lang="zh-TW" alt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5BBEAD13-0566-4C6C-97E7-55F17F24B09F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37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IMPLANT ENERGY CALIBRATION AND 6200 DOSE CALIBRATION INTRODUTION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940152" y="5805264"/>
            <a:ext cx="231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2021/08/13</a:t>
            </a:r>
            <a:r>
              <a:rPr lang="zh-TW" altLang="en-US" dirty="0" smtClean="0"/>
              <a:t> </a:t>
            </a:r>
            <a:r>
              <a:rPr lang="en-US" altLang="zh-TW" dirty="0" smtClean="0"/>
              <a:t>KCHuang0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913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824" y="1661855"/>
            <a:ext cx="1744611" cy="2016224"/>
          </a:xfr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" t="13513" r="665" b="24325"/>
          <a:stretch/>
        </p:blipFill>
        <p:spPr>
          <a:xfrm rot="5400000">
            <a:off x="6748623" y="4244067"/>
            <a:ext cx="1751012" cy="12961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682760" y="592806"/>
            <a:ext cx="7813675" cy="722312"/>
          </a:xfrm>
        </p:spPr>
        <p:txBody>
          <a:bodyPr/>
          <a:lstStyle/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 energy calibration</a:t>
            </a:r>
            <a:endParaRPr lang="zh-TW" altLang="en-US" dirty="0"/>
          </a:p>
        </p:txBody>
      </p:sp>
      <p:sp>
        <p:nvSpPr>
          <p:cNvPr id="7" name="內容版面配置區 1"/>
          <p:cNvSpPr txBox="1">
            <a:spLocks/>
          </p:cNvSpPr>
          <p:nvPr/>
        </p:nvSpPr>
        <p:spPr bwMode="auto">
          <a:xfrm>
            <a:off x="961444" y="1992197"/>
            <a:ext cx="5113312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D0060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714500" indent="-342900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D00600"/>
              </a:buClr>
              <a:buFont typeface="Calibri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D00600"/>
              </a:buClr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機台數值設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，將機台高壓電源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OFF</a:t>
            </a:r>
          </a:p>
          <a:p>
            <a:endPara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確定機台無高壓電源與周遭地區已架設安全危籬，接上高阻計一端於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 EXTRACTION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高壓點；一端接於前段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GROUND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附圖三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buFont typeface="Verdana" panose="020B0604030504040204" pitchFamily="34" charset="0"/>
              <a:buAutoNum type="arabicPeriod"/>
            </a:pP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Verdana" panose="020B0604030504040204" pitchFamily="34" charset="0"/>
              <a:buAutoNum type="arabicPeriod"/>
            </a:pPr>
            <a:endParaRPr lang="zh-TW" altLang="en-US" dirty="0" smtClean="0"/>
          </a:p>
        </p:txBody>
      </p:sp>
      <p:sp>
        <p:nvSpPr>
          <p:cNvPr id="8" name="文字方塊 7"/>
          <p:cNvSpPr txBox="1"/>
          <p:nvPr/>
        </p:nvSpPr>
        <p:spPr>
          <a:xfrm>
            <a:off x="7226810" y="367807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26810" y="57676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圖四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15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 POWER BY-PASS 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按下，至操作螢幕將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EXTRACTON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60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70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，觀察設定值與回應值是否相同，若不同請調整機台內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 POWER SUPPLY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E152350 SERIES PCB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R15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VR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，此鈕為調整實際值；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R7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為調整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FEEDBACK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值，調整上述步驟，至將兩值調整相符，誤差正負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0.1kV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" t="13333" r="11190"/>
          <a:stretch/>
        </p:blipFill>
        <p:spPr>
          <a:xfrm>
            <a:off x="2375756" y="3356992"/>
            <a:ext cx="4392488" cy="23792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2281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 bwMode="auto">
          <a:xfrm>
            <a:off x="665162" y="695326"/>
            <a:ext cx="78136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D0060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en-US" altLang="zh-TW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Accel</a:t>
            </a:r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energy calibration </a:t>
            </a:r>
            <a:endParaRPr lang="zh-TW" altLang="en-US" dirty="0"/>
          </a:p>
        </p:txBody>
      </p:sp>
      <p:sp>
        <p:nvSpPr>
          <p:cNvPr id="8" name="內容版面配置區 1"/>
          <p:cNvSpPr>
            <a:spLocks noGrp="1"/>
          </p:cNvSpPr>
          <p:nvPr>
            <p:ph idx="1"/>
          </p:nvPr>
        </p:nvSpPr>
        <p:spPr>
          <a:xfrm>
            <a:off x="1007267" y="1628800"/>
            <a:ext cx="7129463" cy="3743325"/>
          </a:xfrm>
        </p:spPr>
        <p:txBody>
          <a:bodyPr/>
          <a:lstStyle/>
          <a:p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使用高阻計進行能量校正量測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將量測點接後段高壓產生端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前段 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GROUND)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，再接高阻計 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GROUND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點於後段位於外部機殼處。</a:t>
            </a:r>
            <a:endParaRPr lang="en-US" altLang="zh-TW" sz="18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8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一樣將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BY-PASS ON,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開高壓將後段能量由 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 KV ~180 KV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每隔 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10KV CHECK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一次 ，設定值與高阻計誤差值須於正負 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0.5 KV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若超過誤差值則調整後段 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ACCEL POWER SUPPLY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下方 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E152350 PCB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 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R15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，一圈 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0.2 KV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；到兩值誤差於規格內。 </a:t>
            </a:r>
            <a:endParaRPr lang="en-US" altLang="zh-TW" sz="18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8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CHECK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設定值後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(PROGRAMMED)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 再比對回饋值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(READBACK )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與高阻計值，誤差正負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0.5KV </a:t>
            </a:r>
          </a:p>
          <a:p>
            <a:endParaRPr lang="en-US" altLang="zh-TW" sz="18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內若否請調整後段 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ACCEL POWER SUPPLY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下方 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E15-2350 PCB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 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R7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至規格內，一圈 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0.4KV</a:t>
            </a:r>
            <a:endParaRPr lang="zh-TW" altLang="en-US" sz="18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Verdana" panose="020B0604030504040204" pitchFamily="34" charset="0"/>
              <a:buAutoNum type="arabicPeriod"/>
            </a:pPr>
            <a:endParaRPr lang="zh-TW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25555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 bwMode="auto">
          <a:xfrm>
            <a:off x="665162" y="752475"/>
            <a:ext cx="78136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D0060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 Beam energy calibration</a:t>
            </a:r>
            <a:endParaRPr lang="zh-TW" altLang="en-US" dirty="0"/>
          </a:p>
        </p:txBody>
      </p:sp>
      <p:sp>
        <p:nvSpPr>
          <p:cNvPr id="7" name="內容版面配置區 1"/>
          <p:cNvSpPr>
            <a:spLocks noGrp="1"/>
          </p:cNvSpPr>
          <p:nvPr>
            <p:ph idx="1"/>
          </p:nvPr>
        </p:nvSpPr>
        <p:spPr>
          <a:xfrm>
            <a:off x="1187624" y="1700808"/>
            <a:ext cx="7129463" cy="4464495"/>
          </a:xfrm>
        </p:spPr>
        <p:txBody>
          <a:bodyPr/>
          <a:lstStyle/>
          <a:p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en-US" altLang="zh-TW" sz="1800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Extration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及 </a:t>
            </a:r>
            <a:r>
              <a:rPr lang="en-US" altLang="zh-TW" sz="1800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Accel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能量校正後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關閉所有門且開啟高壓 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Beam Energy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能量校正</a:t>
            </a:r>
            <a:endParaRPr lang="en-US" altLang="zh-TW" sz="18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先拔掉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LEFT HANDLER SERVO CONTROLLER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後方接點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接著量測機台上方 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ENERGY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匯排 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是否為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84K- ohms,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若沒有則再調整左下方可變電阻調整到此數值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(E15000206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board)</a:t>
            </a:r>
          </a:p>
          <a:p>
            <a:endParaRPr lang="en-US" altLang="zh-TW" sz="18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將螢幕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ACCEL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設為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 KV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EXTRACTION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設為 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KV ,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R31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到正確數值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 KV</a:t>
            </a:r>
          </a:p>
          <a:p>
            <a:pPr marL="0" indent="0">
              <a:buNone/>
            </a:pPr>
            <a:endParaRPr lang="en-US" altLang="zh-TW" sz="16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Verdana" panose="020B0604030504040204" pitchFamily="34" charset="0"/>
              <a:buAutoNum type="arabicPeriod"/>
            </a:pP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3410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將螢幕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ACCEL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設為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190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KV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EXTRACTION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設為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70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KV ,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R53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到正確數值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260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KV</a:t>
            </a:r>
          </a:p>
          <a:p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接著重複上述動作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3-4,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將偏差讀值調到接近點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且高低讀值接在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1KV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以下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因調整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R31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R53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都會對偏差大小有所影響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故調整時需記錄表格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以方便知道調整方向及趨勢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附圖六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indent="0">
              <a:buNone/>
              <a:defRPr/>
            </a:pPr>
            <a:endParaRPr lang="en-US" altLang="zh-TW" sz="1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  <a:defRPr/>
            </a:pP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若點表讀值與實際出力相同 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,&gt;200KV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應建議關閉機台所有門板 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再進行校正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READBACK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以免發生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ARCING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4046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0" t="30923" r="23358" b="7233"/>
          <a:stretch>
            <a:fillRect/>
          </a:stretch>
        </p:blipFill>
        <p:spPr bwMode="auto">
          <a:xfrm>
            <a:off x="1187624" y="764704"/>
            <a:ext cx="678909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211960" y="529066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</a:t>
            </a:r>
          </a:p>
        </p:txBody>
      </p:sp>
    </p:spTree>
    <p:extLst>
      <p:ext uri="{BB962C8B-B14F-4D97-AF65-F5344CB8AC3E}">
        <p14:creationId xmlns:p14="http://schemas.microsoft.com/office/powerpoint/2010/main" val="250126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SECTION 2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6200 </a:t>
            </a:r>
            <a:r>
              <a:rPr lang="en-US" altLang="zh-TW" dirty="0"/>
              <a:t>ENERGY CALIBRATION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2195736" y="2060848"/>
            <a:ext cx="5194920" cy="1612776"/>
          </a:xfrm>
        </p:spPr>
        <p:txBody>
          <a:bodyPr/>
          <a:lstStyle/>
          <a:p>
            <a:pPr marL="457200" indent="-457200">
              <a:buFont typeface="+mj-lt"/>
              <a:buAutoNum type="alphaUcPeriod"/>
              <a:defRPr/>
            </a:pPr>
            <a:r>
              <a:rPr lang="en-US" altLang="zh-TW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Caution</a:t>
            </a:r>
          </a:p>
          <a:p>
            <a:pPr marL="457200" indent="-457200">
              <a:buFont typeface="+mj-lt"/>
              <a:buAutoNum type="alphaUcPeriod"/>
              <a:defRPr/>
            </a:pPr>
            <a:r>
              <a:rPr lang="en-US" altLang="zh-TW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 energy calibration</a:t>
            </a:r>
          </a:p>
          <a:p>
            <a:pPr marL="457200" indent="-457200">
              <a:buFont typeface="+mj-lt"/>
              <a:buAutoNum type="alphaUcPeriod"/>
              <a:defRPr/>
            </a:pPr>
            <a:r>
              <a:rPr lang="en-US" altLang="zh-TW" sz="2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Accel</a:t>
            </a:r>
            <a:r>
              <a:rPr lang="en-US" altLang="zh-TW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energy calibration </a:t>
            </a:r>
          </a:p>
          <a:p>
            <a:pPr marL="457200" indent="-457200">
              <a:buFont typeface="+mj-lt"/>
              <a:buAutoNum type="alphaUcPeriod"/>
              <a:defRPr/>
            </a:pPr>
            <a:r>
              <a:rPr lang="zh-TW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調整計算</a:t>
            </a:r>
            <a:r>
              <a:rPr lang="zh-TW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endParaRPr lang="en-US" altLang="zh-TW" sz="20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830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944" y="1556792"/>
            <a:ext cx="3204718" cy="18041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內容版面配置區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8105" y="3962329"/>
            <a:ext cx="3240360" cy="18247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A. Caution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55576" y="1442454"/>
            <a:ext cx="439248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於待校正機台兩側走道設置圍籬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且須安排人員看守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嚴禁人員穿越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以免遭電擊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附圖一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架設高阻棒後須確認 接線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與外部機構距離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以免產生電極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附圖三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確認接地位置是否正確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附圖五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調整能量請每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10kV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調整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且慢速調整注意有無電極聲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若電表讀值出力正確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量測校正結束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先確認高壓是否正確關閉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(high voltage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off / terminal power off),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再以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Ground Bar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觸碰高阻棒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接線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門板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確認導地後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方可動作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948264" y="336097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圖一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948263" y="578711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</a:p>
        </p:txBody>
      </p:sp>
    </p:spTree>
    <p:extLst>
      <p:ext uri="{BB962C8B-B14F-4D97-AF65-F5344CB8AC3E}">
        <p14:creationId xmlns:p14="http://schemas.microsoft.com/office/powerpoint/2010/main" val="39193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542" y="923519"/>
            <a:ext cx="2071476" cy="3441584"/>
          </a:xfr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935" y="942662"/>
            <a:ext cx="1234480" cy="34224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內容版面配置區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908720"/>
            <a:ext cx="2088232" cy="345638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1331640" y="501317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圖三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36296" y="501317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圖五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355976" y="501317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圖四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629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152226"/>
            <a:ext cx="1656184" cy="21563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 energy calibration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827584" y="1505895"/>
            <a:ext cx="5688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gain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要按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main-&gt; 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calib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 edit-&gt;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caldef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即可進入修改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7584" y="2257287"/>
            <a:ext cx="55446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高阻器架設在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head&amp; gas box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間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可用電表讀取實際值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20KV),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如果實際值與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command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18KV)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可調整電腦內的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 control gain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command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20KV)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readback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17KV)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可調整電腦內的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 voltage gain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52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628800"/>
            <a:ext cx="4617740" cy="3676650"/>
          </a:xfrm>
          <a:ln>
            <a:solidFill>
              <a:schemeClr val="tx1"/>
            </a:solidFill>
          </a:ln>
        </p:spPr>
      </p:pic>
      <p:sp>
        <p:nvSpPr>
          <p:cNvPr id="5" name="文字方塊 4"/>
          <p:cNvSpPr txBox="1"/>
          <p:nvPr/>
        </p:nvSpPr>
        <p:spPr>
          <a:xfrm>
            <a:off x="3347864" y="62068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能量與植入關係</a:t>
            </a:r>
            <a:endParaRPr lang="zh-TW" altLang="en-US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23528" y="2312963"/>
            <a:ext cx="3528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電壓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能量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對於離子植入而言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就如同棒球擊入海棉中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棒球相當於解離之離子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電壓則相當於投球的力量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投球力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越大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相當於加速度越大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打入海綿的深度越深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也等同於電壓大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植入晶格深度越深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反之亦然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6366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32273" y="2648108"/>
            <a:ext cx="3013794" cy="1695259"/>
          </a:xfrm>
          <a:ln>
            <a:solidFill>
              <a:schemeClr val="tx1"/>
            </a:solidFill>
          </a:ln>
        </p:spPr>
      </p:pic>
      <p:sp>
        <p:nvSpPr>
          <p:cNvPr id="7" name="標題 1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D0060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en-US" altLang="zh-TW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Accel</a:t>
            </a:r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energy calibration 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187624" y="1628800"/>
            <a:ext cx="55446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Energy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校正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將高阻器架設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head &amp; ground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間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在用電表讀取實際值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如果實際值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180KV)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Command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170KV)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可調整電腦內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nergy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 gain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設定值 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Command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180KV)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Readback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175KV)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可調整電腦內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Energy offset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530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D. </a:t>
            </a:r>
            <a:r>
              <a:rPr lang="zh-TW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r>
              <a:rPr lang="zh-TW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計算參數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44522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ENERGY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GAIN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ENERGY OFFSET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ENERGY CONTROL/GAIN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2.EXTRACTION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VOLTAGE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2KV</a:t>
            </a:r>
          </a:p>
          <a:p>
            <a:pPr marL="514350" indent="-514350">
              <a:buFont typeface="+mj-lt"/>
              <a:buAutoNum type="arabicPeriod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OFFSET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 [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量測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-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 ENERGY ICON)] + 2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KV</a:t>
            </a:r>
          </a:p>
          <a:p>
            <a:pPr marL="514350" indent="-514350">
              <a:buFont typeface="+mj-lt"/>
              <a:buAutoNum type="arabicPeriod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VOLTAGE = 20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KV</a:t>
            </a:r>
          </a:p>
          <a:p>
            <a:pPr marL="514350" indent="-514350">
              <a:buFont typeface="+mj-lt"/>
              <a:buAutoNum type="arabicPeriod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 ENERGY = 100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KV</a:t>
            </a:r>
          </a:p>
          <a:p>
            <a:pPr marL="514350" indent="-514350">
              <a:buFont typeface="+mj-lt"/>
              <a:buAutoNum type="arabicPeriod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GAIN =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量測值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(ACT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ENERGY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 GAIN =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實際值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/ 100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KV</a:t>
            </a:r>
          </a:p>
          <a:p>
            <a:pPr marL="514350" indent="-514350">
              <a:buFont typeface="+mj-lt"/>
              <a:buAutoNum type="arabicPeriod"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紀錄計算調整後紀錄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以確認其曲線正常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附圖六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indent="0">
              <a:buNone/>
            </a:pPr>
            <a:r>
              <a:rPr lang="zh-TW" altLang="en-US" sz="1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備註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:Gain: 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改變螢幕上顯示</a:t>
            </a:r>
            <a:r>
              <a:rPr lang="zh-TW" altLang="en-US" sz="1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sz="1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Control 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Gain: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改變實際顯示值</a:t>
            </a:r>
          </a:p>
          <a:p>
            <a:pPr marL="0" indent="0">
              <a:buNone/>
            </a:pPr>
            <a:endParaRPr lang="en-US" altLang="zh-TW" sz="1600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31" y="2924945"/>
            <a:ext cx="2445530" cy="24482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7659728" y="558924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圖六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725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SECTION </a:t>
            </a:r>
            <a:r>
              <a:rPr lang="en-US" altLang="zh-TW" sz="2800" dirty="0">
                <a:solidFill>
                  <a:schemeClr val="tx1"/>
                </a:solidFill>
              </a:rPr>
              <a:t>3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VIISION </a:t>
            </a:r>
            <a:r>
              <a:rPr lang="en-US" altLang="zh-TW" dirty="0"/>
              <a:t>ENERGY </a:t>
            </a:r>
            <a:r>
              <a:rPr lang="en-US" altLang="zh-TW" dirty="0" smtClean="0"/>
              <a:t>CALIBRATION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2411760" y="1600201"/>
            <a:ext cx="4176464" cy="1036712"/>
          </a:xfrm>
        </p:spPr>
        <p:txBody>
          <a:bodyPr/>
          <a:lstStyle/>
          <a:p>
            <a:pPr marL="457200" indent="-457200">
              <a:buFont typeface="+mj-lt"/>
              <a:buAutoNum type="alphaUcPeriod"/>
              <a:defRPr/>
            </a:pPr>
            <a:r>
              <a:rPr lang="en-US" altLang="zh-TW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 energy calibration</a:t>
            </a:r>
          </a:p>
          <a:p>
            <a:pPr marL="457200" indent="-457200">
              <a:buFont typeface="+mj-lt"/>
              <a:buAutoNum type="alphaUcPeriod"/>
              <a:defRPr/>
            </a:pPr>
            <a:r>
              <a:rPr lang="en-US" altLang="zh-TW" sz="2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Accel</a:t>
            </a:r>
            <a:r>
              <a:rPr lang="en-US" altLang="zh-TW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energy calibration</a:t>
            </a:r>
          </a:p>
          <a:p>
            <a:pPr marL="457200" indent="-457200">
              <a:buFont typeface="+mj-lt"/>
              <a:buAutoNum type="alphaUcPeriod"/>
              <a:defRPr/>
            </a:pPr>
            <a:r>
              <a:rPr lang="zh-TW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計算以確認讀值</a:t>
            </a:r>
            <a:r>
              <a:rPr lang="en-US" altLang="zh-TW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041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3438" y="1471466"/>
            <a:ext cx="8229600" cy="233285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先將前段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upp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 Voltage on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3KV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，由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Guide 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Power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upply Calibration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Terminal Power Supply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Calibrate Extraction Voltage(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附圖一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Continue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Vacuum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ystem Error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忽略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附圖二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先按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eady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system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Ready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acuum System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再按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Continue(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附圖三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D0060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 Extraction energy calibration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91" y="3754206"/>
            <a:ext cx="2458616" cy="18436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475656" y="573325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圖一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內容版面配置區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155" y="3754205"/>
            <a:ext cx="2348490" cy="184363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426882" y="573325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圖二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內容版面配置區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310" y="3724510"/>
            <a:ext cx="2500890" cy="187533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378108" y="569794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</a:p>
        </p:txBody>
      </p:sp>
    </p:spTree>
    <p:extLst>
      <p:ext uri="{BB962C8B-B14F-4D97-AF65-F5344CB8AC3E}">
        <p14:creationId xmlns:p14="http://schemas.microsoft.com/office/powerpoint/2010/main" val="35169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1440160"/>
          </a:xfrm>
        </p:spPr>
        <p:txBody>
          <a:bodyPr/>
          <a:lstStyle/>
          <a:p>
            <a:pPr>
              <a:buAutoNum type="arabicPeriod" startAt="4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ramp supply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，機台自行將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 voltage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自動緩慢上升至最大值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(68.1KV)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穩定，再輸入最大值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(68.1KV)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附圖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buAutoNum type="arabicPeriod" startAt="4"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1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1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再按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ramp supply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，機台自行將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 voltage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自動緩慢上升至最小值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(8.7KV)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穩定，再輸入最小值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(8.7KV)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39417"/>
            <a:ext cx="2952330" cy="2213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內容版面配置區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039417"/>
            <a:ext cx="3034854" cy="227574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601086" y="535249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300192" y="535249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圖五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356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B.Accel</a:t>
            </a:r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energy </a:t>
            </a:r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calibration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zh-TW" altLang="en-US" sz="1800" dirty="0" smtClean="0"/>
              <a:t>選單</a:t>
            </a:r>
            <a:r>
              <a:rPr lang="zh-TW" altLang="en-US" sz="1800" dirty="0"/>
              <a:t>方</a:t>
            </a:r>
            <a:r>
              <a:rPr lang="zh-TW" altLang="en-US" sz="1800" dirty="0" smtClean="0"/>
              <a:t>式如下</a:t>
            </a:r>
            <a:r>
              <a:rPr lang="en-US" altLang="zh-TW" sz="1800" dirty="0" smtClean="0"/>
              <a:t>,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Guide 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Maint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→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Power Supply Calibration → 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Fabcility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Power Supply → Calibrate 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Accel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Voltage(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附圖一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buFont typeface="+mj-lt"/>
              <a:buAutoNum type="arabicPeriod"/>
            </a:pPr>
            <a:endParaRPr lang="zh-TW" altLang="en-US" sz="16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438504"/>
            <a:ext cx="4895751" cy="36718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885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692696"/>
            <a:ext cx="8229600" cy="388640"/>
          </a:xfrm>
        </p:spPr>
        <p:txBody>
          <a:bodyPr/>
          <a:lstStyle/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依序設定步驟如前段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如畫面上提示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12776"/>
            <a:ext cx="5832648" cy="43744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114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70609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zh-TW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計算</a:t>
            </a:r>
            <a:r>
              <a:rPr lang="zh-TW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以確認讀值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b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490201" y="1502694"/>
            <a:ext cx="8229600" cy="3582489"/>
          </a:xfrm>
        </p:spPr>
        <p:txBody>
          <a:bodyPr/>
          <a:lstStyle/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當機台做完最大值和最小值後，機台自動計算出：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自動更新以下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parameter</a:t>
            </a:r>
          </a:p>
          <a:p>
            <a:endPara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Extr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/ACCEL </a:t>
            </a:r>
            <a:r>
              <a:rPr lang="en-US" altLang="zh-TW" sz="1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VI-H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Extr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/ACCEL </a:t>
            </a:r>
            <a:r>
              <a:rPr lang="en-US" altLang="zh-TW" sz="1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VI-L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scale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offset</a:t>
            </a:r>
          </a:p>
          <a:p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Extr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/ACCEL </a:t>
            </a:r>
            <a:r>
              <a:rPr lang="en-US" altLang="zh-TW" sz="1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VI-H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Extr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/ACCEL </a:t>
            </a:r>
            <a:r>
              <a:rPr lang="en-US" altLang="zh-TW" sz="1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VI-L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scale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offset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再次手動設定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160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KV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，以確認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extraction/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accel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voltage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設定值、顯示值、和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energy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顯示值是否相同，誤差為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±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0.5KV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內</a:t>
            </a:r>
          </a:p>
        </p:txBody>
      </p:sp>
    </p:spTree>
    <p:extLst>
      <p:ext uri="{BB962C8B-B14F-4D97-AF65-F5344CB8AC3E}">
        <p14:creationId xmlns:p14="http://schemas.microsoft.com/office/powerpoint/2010/main" val="56620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SECTION </a:t>
            </a:r>
            <a:r>
              <a:rPr lang="en-US" altLang="zh-TW" sz="2800" dirty="0">
                <a:solidFill>
                  <a:schemeClr val="tx1"/>
                </a:solidFill>
              </a:rPr>
              <a:t>4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GSD </a:t>
            </a:r>
            <a:r>
              <a:rPr lang="en-US" altLang="zh-TW" dirty="0"/>
              <a:t>ENERGY </a:t>
            </a:r>
            <a:r>
              <a:rPr lang="en-US" altLang="zh-TW" dirty="0" smtClean="0"/>
              <a:t>CALIBRATION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2406588" y="1556792"/>
            <a:ext cx="4330824" cy="1180728"/>
          </a:xfrm>
        </p:spPr>
        <p:txBody>
          <a:bodyPr/>
          <a:lstStyle/>
          <a:p>
            <a:pPr marL="457200" indent="-457200">
              <a:buFont typeface="+mj-lt"/>
              <a:buAutoNum type="alphaUcPeriod"/>
              <a:defRPr/>
            </a:pPr>
            <a:r>
              <a:rPr lang="en-US" altLang="zh-TW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Energy </a:t>
            </a:r>
            <a:r>
              <a:rPr lang="en-US" altLang="zh-TW" sz="2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calibratio</a:t>
            </a:r>
            <a:endParaRPr lang="en-US" altLang="zh-TW" sz="20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lphaUcPeriod"/>
              <a:defRPr/>
            </a:pPr>
            <a:r>
              <a:rPr lang="zh-TW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計算以確認讀值</a:t>
            </a:r>
            <a:r>
              <a:rPr lang="en-US" altLang="zh-TW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743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A. Energy 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calibration</a:t>
            </a:r>
            <a:b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機台兩側走道放置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警告圍籬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Turn OFF Source Power &amp;Control Power				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Left 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Mchine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Door &amp; Terminal Door				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高阻棒上端接至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Head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下端兩個接頭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一端接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Ground,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一端接三用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電錶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Bypass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開關打開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 Door Interlock Bypass			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 Screen Turn ON Source &amp; Control Power 			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				</a:t>
            </a:r>
          </a:p>
        </p:txBody>
      </p:sp>
    </p:spTree>
    <p:extLst>
      <p:ext uri="{BB962C8B-B14F-4D97-AF65-F5344CB8AC3E}">
        <p14:creationId xmlns:p14="http://schemas.microsoft.com/office/powerpoint/2010/main" val="232935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能量校正原因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影響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AMU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篩選準度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篩選到同位素汙染機率增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植入深度影響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若能量實際與出力相差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將導致電性異常問題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其如下表所示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7473454" cy="3782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131840" y="2348880"/>
            <a:ext cx="648072" cy="3024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94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只開前段時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,Ground Bar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要倒下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Terminal Ground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與機台的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Ground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相通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如附圖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當前後段都開時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,Ground Bar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必須要收起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與機台的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Ground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不相通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,Total Energy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是由前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 High Voltage Power Supply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串聯至後段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Post 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Accel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High Voltage Power Supply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61656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" t="34729" r="72817" b="28651"/>
          <a:stretch/>
        </p:blipFill>
        <p:spPr bwMode="auto">
          <a:xfrm>
            <a:off x="1197057" y="620688"/>
            <a:ext cx="6608533" cy="23986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" t="36528" r="74141" b="26031"/>
          <a:stretch/>
        </p:blipFill>
        <p:spPr bwMode="auto">
          <a:xfrm>
            <a:off x="1187624" y="3429000"/>
            <a:ext cx="6552728" cy="24087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63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B.</a:t>
            </a:r>
            <a:r>
              <a:rPr lang="zh-TW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計算以確認讀值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zh-TW" altLang="en-US" sz="1600" dirty="0"/>
              <a:t>確認出力與</a:t>
            </a:r>
            <a:r>
              <a:rPr lang="zh-TW" altLang="en-US" sz="1600" dirty="0" smtClean="0"/>
              <a:t>讀值列表作曲線校正</a:t>
            </a:r>
            <a:endParaRPr lang="zh-TW" altLang="en-US" sz="16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060931"/>
              </p:ext>
            </p:extLst>
          </p:nvPr>
        </p:nvGraphicFramePr>
        <p:xfrm>
          <a:off x="1331640" y="2132856"/>
          <a:ext cx="6565898" cy="3562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5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84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5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84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05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84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</a:rPr>
                        <a:t>GSD-1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</a:rPr>
                        <a:t>GSD-2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</a:rPr>
                        <a:t>GSD-4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</a:rPr>
                        <a:t>GSD-5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Read back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Probe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Read back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Probe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Read back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Probe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Read back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Probe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9.9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9.92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9.92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9.9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9.94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9.9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9.93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19.9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19.88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19.86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19.8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19.93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19.9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19.92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29.8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29.83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29.73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29.8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29.92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29.9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29.91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39.8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39.78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39.58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39.8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39.92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39.9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39.89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49.8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49.73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49.43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49.7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49.92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49.8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49.85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59.8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59.68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59.16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59.7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59.9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59.8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59.83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70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69.8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69.61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70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69.01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69.7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69.88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69.8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69.81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80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79.7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79.54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80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79.09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79.8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79.9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89.7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89.48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90.2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89.19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89.9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90.1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99.7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99.4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100.2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99.26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100.09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110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109.6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109.31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110.4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109.35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110.2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110.19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119.6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119.18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120.4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119.42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120.3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120.26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130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129.5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129.04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130.5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129.47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130.4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130.33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140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139.5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138.89</a:t>
                      </a:r>
                      <a:endParaRPr lang="en-US" altLang="zh-TW" sz="12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140.6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139.54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140.5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140.42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145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144.5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143.81</a:t>
                      </a:r>
                      <a:endParaRPr lang="en-US" altLang="zh-TW" sz="12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144.6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144.58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145.5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145.45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85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chemeClr val="tx1"/>
                </a:solidFill>
              </a:rPr>
              <a:t>SECTION </a:t>
            </a:r>
            <a:r>
              <a:rPr lang="en-US" altLang="zh-TW" sz="2800" dirty="0" smtClean="0">
                <a:solidFill>
                  <a:schemeClr val="tx1"/>
                </a:solidFill>
              </a:rPr>
              <a:t>5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6200 DOSE </a:t>
            </a:r>
            <a:r>
              <a:rPr lang="en-US" altLang="zh-TW" dirty="0" smtClean="0"/>
              <a:t>CALIBRATION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47864" y="1916832"/>
            <a:ext cx="2170584" cy="1324744"/>
          </a:xfrm>
        </p:spPr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校正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原因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lphaU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校正程序</a:t>
            </a:r>
          </a:p>
        </p:txBody>
      </p:sp>
    </p:spTree>
    <p:extLst>
      <p:ext uri="{BB962C8B-B14F-4D97-AF65-F5344CB8AC3E}">
        <p14:creationId xmlns:p14="http://schemas.microsoft.com/office/powerpoint/2010/main" val="388912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A.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校正原因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5616" y="1556792"/>
            <a:ext cx="6840760" cy="1512168"/>
          </a:xfrm>
        </p:spPr>
        <p:txBody>
          <a:bodyPr/>
          <a:lstStyle/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Dose calibration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濾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除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uppression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端和部份接線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雜訊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使機台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BCA(Beam current amplifier 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接收的訊號準確，進而讓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 monitor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能穩定地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控制植入劑量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//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廠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manual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建議執行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calibration function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週期為每週一至兩次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367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B.</a:t>
            </a:r>
            <a:r>
              <a:rPr lang="zh-TW" altLang="en-US" dirty="0" smtClean="0"/>
              <a:t>校正程序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/>
          <a:lstStyle/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主要操作畫面下方，請選擇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畫面下方，請選擇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CALIB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接著在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畫面下方，請選擇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INTEG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畫面下方，請選擇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 CAL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接著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在畫面上方處，請選擇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SUPPRESSOR  ON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後按下方之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CONTIN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接著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在畫面下方處，請選擇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 RANGE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，則機臺會自動執行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RNG 0~16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AutoNum type="arabicPeriod"/>
            </a:pP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AutoNum type="arabicPeriod"/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AutoNum type="arabicPeriod" startAt="6"/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12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SUPPRESSOR  ON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 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RNG 0~16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完成後則機台畫面如圖一所示。若機台硬體正常，則圖一數字均呈藍色。此時按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RETURN 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接著再繼續作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SUPPRESSOR  OFF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，請選擇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 RANGE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，則機臺會自動執行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RNG 0~16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。若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OFF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完成後且數字均呈藍色，則請按畫面右下方之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SAVE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。確定存入則字體會呈現黃色。</a:t>
            </a:r>
          </a:p>
          <a:p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倘若當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STEP7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執行後部分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RNG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呈現紅色表示可能機台面有訊號上之問題。此時按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RETURN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亦再繼續作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SUPPRESSOR  OFF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之動作，請選擇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 RANGE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，若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OFF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完成後且數字均呈藍色，則請重新再做一次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ON&amp;OFF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，當第二次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完成後且數字呈藍色，可繼續執行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SAVE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7869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4525963"/>
          </a:xfrm>
        </p:spPr>
        <p:txBody>
          <a:bodyPr/>
          <a:lstStyle/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若前述動作仍然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Fail  ,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應確認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chamber suppressor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是否正常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再者確認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target / chuck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等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ground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接線是正常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若經確認後則在進行前述動作直至雜訊去除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4" descr="100_1575-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677405"/>
            <a:ext cx="2662354" cy="19961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979712" y="4889977"/>
            <a:ext cx="384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GRUOND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點是否正常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4473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3" t="54901" r="13096" b="6739"/>
          <a:stretch/>
        </p:blipFill>
        <p:spPr bwMode="auto">
          <a:xfrm>
            <a:off x="1115616" y="548680"/>
            <a:ext cx="6709521" cy="43204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115616" y="5085184"/>
            <a:ext cx="6552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備註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此內容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Range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則為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”BEAM CURRENT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大小範圍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從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0~16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區間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小至大做輸出電壓確認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若如區間顏色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異常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則繼續坐校正至正常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633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校正手法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14" b="28079"/>
          <a:stretch/>
        </p:blipFill>
        <p:spPr>
          <a:xfrm>
            <a:off x="2741904" y="2536132"/>
            <a:ext cx="2821695" cy="1193756"/>
          </a:xfr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t="17868" r="11802" b="13066"/>
          <a:stretch/>
        </p:blipFill>
        <p:spPr>
          <a:xfrm rot="5400000">
            <a:off x="406965" y="3923747"/>
            <a:ext cx="1900408" cy="10340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" t="13513" r="665" b="24325"/>
          <a:stretch/>
        </p:blipFill>
        <p:spPr>
          <a:xfrm rot="5400000">
            <a:off x="481733" y="1302707"/>
            <a:ext cx="1751012" cy="12961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1" t="12276" r="8333"/>
          <a:stretch/>
        </p:blipFill>
        <p:spPr>
          <a:xfrm>
            <a:off x="6613249" y="2289159"/>
            <a:ext cx="2225666" cy="1687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向右箭號 7"/>
          <p:cNvSpPr/>
          <p:nvPr/>
        </p:nvSpPr>
        <p:spPr>
          <a:xfrm rot="19033707">
            <a:off x="1851464" y="3689539"/>
            <a:ext cx="877675" cy="432732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5400000">
            <a:off x="1085739" y="2975149"/>
            <a:ext cx="515117" cy="432732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5652120" y="2924943"/>
            <a:ext cx="784087" cy="450923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 rot="8499877">
            <a:off x="1819416" y="3159499"/>
            <a:ext cx="877675" cy="432732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 rot="20701452">
            <a:off x="2181002" y="4206662"/>
            <a:ext cx="4271841" cy="432732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83939" y="647210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架設高阻棒接地連接電表 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39007" y="5574514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2</a:t>
            </a:r>
            <a:r>
              <a:rPr lang="en-US" altLang="zh-TW" b="1" dirty="0" smtClean="0"/>
              <a:t>.</a:t>
            </a:r>
            <a:r>
              <a:rPr lang="zh-TW" altLang="en-US" b="1" dirty="0" smtClean="0"/>
              <a:t>量測校正前讀值且紀錄</a:t>
            </a:r>
            <a:endParaRPr lang="zh-TW" altLang="en-US" b="1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31689" y="1794073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校正且觀察電表讀值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39007" y="5895096"/>
            <a:ext cx="3230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4</a:t>
            </a:r>
            <a:r>
              <a:rPr lang="en-US" altLang="zh-TW" b="1" dirty="0" smtClean="0"/>
              <a:t>.</a:t>
            </a:r>
            <a:r>
              <a:rPr lang="zh-TW" altLang="en-US" b="1" dirty="0" smtClean="0"/>
              <a:t>校正後讀值紀錄起對應螢幕</a:t>
            </a:r>
            <a:r>
              <a:rPr lang="en-US" altLang="zh-TW" b="1" dirty="0" err="1"/>
              <a:t>R</a:t>
            </a:r>
            <a:r>
              <a:rPr lang="en-US" altLang="zh-TW" b="1" dirty="0" err="1" smtClean="0"/>
              <a:t>eadback</a:t>
            </a:r>
            <a:endParaRPr lang="zh-TW" altLang="en-US" b="1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23796" y="2138755"/>
            <a:ext cx="293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5</a:t>
            </a:r>
            <a:r>
              <a:rPr lang="en-US" altLang="zh-TW" b="1" dirty="0" smtClean="0"/>
              <a:t>.</a:t>
            </a:r>
            <a:r>
              <a:rPr lang="zh-TW" altLang="en-US" b="1" dirty="0" smtClean="0"/>
              <a:t>調整</a:t>
            </a:r>
            <a:r>
              <a:rPr lang="en-US" altLang="zh-TW" b="1" dirty="0" smtClean="0"/>
              <a:t>VR</a:t>
            </a:r>
            <a:r>
              <a:rPr lang="zh-TW" altLang="en-US" b="1" dirty="0" smtClean="0"/>
              <a:t>對應螢幕</a:t>
            </a:r>
            <a:r>
              <a:rPr lang="en-US" altLang="zh-TW" b="1" dirty="0" err="1"/>
              <a:t>R</a:t>
            </a:r>
            <a:r>
              <a:rPr lang="en-US" altLang="zh-TW" b="1" dirty="0" err="1" smtClean="0"/>
              <a:t>eadback</a:t>
            </a:r>
            <a:endParaRPr lang="zh-TW" altLang="en-US" b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523750" y="1547120"/>
            <a:ext cx="2404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6.</a:t>
            </a:r>
            <a:r>
              <a:rPr lang="zh-TW" altLang="en-US" b="1" dirty="0" smtClean="0"/>
              <a:t>確認電表讀值與</a:t>
            </a:r>
            <a:r>
              <a:rPr lang="en-US" altLang="zh-TW" b="1" dirty="0" smtClean="0"/>
              <a:t>READBACK</a:t>
            </a:r>
            <a:r>
              <a:rPr lang="zh-TW" altLang="en-US" b="1" dirty="0" smtClean="0"/>
              <a:t>吻合</a:t>
            </a:r>
            <a:endParaRPr lang="zh-TW" altLang="en-US" b="1" dirty="0"/>
          </a:p>
        </p:txBody>
      </p:sp>
      <p:sp>
        <p:nvSpPr>
          <p:cNvPr id="20" name="向右箭號 19"/>
          <p:cNvSpPr/>
          <p:nvPr/>
        </p:nvSpPr>
        <p:spPr>
          <a:xfrm rot="5400000">
            <a:off x="7441704" y="4224403"/>
            <a:ext cx="568755" cy="432732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6613249" y="4899102"/>
            <a:ext cx="2404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7</a:t>
            </a:r>
            <a:r>
              <a:rPr lang="en-US" altLang="zh-TW" b="1" dirty="0" smtClean="0"/>
              <a:t>.</a:t>
            </a:r>
            <a:r>
              <a:rPr lang="zh-TW" altLang="en-US" b="1" dirty="0" smtClean="0"/>
              <a:t>確實填寫紀錄表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如下頁</a:t>
            </a:r>
            <a:r>
              <a:rPr lang="en-US" altLang="zh-TW" b="1" dirty="0" smtClean="0"/>
              <a:t>)</a:t>
            </a:r>
            <a:r>
              <a:rPr lang="zh-TW" altLang="en-US" b="1" dirty="0" smtClean="0"/>
              <a:t> 且做完整交接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1642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校正前參數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(E500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908420"/>
              </p:ext>
            </p:extLst>
          </p:nvPr>
        </p:nvGraphicFramePr>
        <p:xfrm>
          <a:off x="457200" y="1268760"/>
          <a:ext cx="8229600" cy="41148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8946">
                  <a:extLst>
                    <a:ext uri="{9D8B030D-6E8A-4147-A177-3AD203B41FA5}">
                      <a16:colId xmlns:a16="http://schemas.microsoft.com/office/drawing/2014/main" val="453440900"/>
                    </a:ext>
                  </a:extLst>
                </a:gridCol>
                <a:gridCol w="1593113">
                  <a:extLst>
                    <a:ext uri="{9D8B030D-6E8A-4147-A177-3AD203B41FA5}">
                      <a16:colId xmlns:a16="http://schemas.microsoft.com/office/drawing/2014/main" val="3420461741"/>
                    </a:ext>
                  </a:extLst>
                </a:gridCol>
                <a:gridCol w="1554546">
                  <a:extLst>
                    <a:ext uri="{9D8B030D-6E8A-4147-A177-3AD203B41FA5}">
                      <a16:colId xmlns:a16="http://schemas.microsoft.com/office/drawing/2014/main" val="2832192485"/>
                    </a:ext>
                  </a:extLst>
                </a:gridCol>
                <a:gridCol w="1628713">
                  <a:extLst>
                    <a:ext uri="{9D8B030D-6E8A-4147-A177-3AD203B41FA5}">
                      <a16:colId xmlns:a16="http://schemas.microsoft.com/office/drawing/2014/main" val="654839830"/>
                    </a:ext>
                  </a:extLst>
                </a:gridCol>
                <a:gridCol w="1934282">
                  <a:extLst>
                    <a:ext uri="{9D8B030D-6E8A-4147-A177-3AD203B41FA5}">
                      <a16:colId xmlns:a16="http://schemas.microsoft.com/office/drawing/2014/main" val="4183902660"/>
                    </a:ext>
                  </a:extLst>
                </a:gridCol>
              </a:tblGrid>
              <a:tr h="19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SET ENERGY (TOTAL  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SET ENERGY (ACCEL 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ACT (</a:t>
                      </a:r>
                      <a:r>
                        <a:rPr lang="zh-TW" altLang="en-US" sz="1100" u="none" strike="noStrike">
                          <a:effectLst/>
                        </a:rPr>
                        <a:t>電表讀值</a:t>
                      </a:r>
                      <a:r>
                        <a:rPr lang="en-US" altLang="zh-TW" sz="1100" u="none" strike="noStrike">
                          <a:effectLst/>
                        </a:rPr>
                        <a:t>)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ACCEL READBACK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 ENERGY READBACK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677135904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2250602229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9.78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9.8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159017975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20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19.86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19.88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1876731772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30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29.91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29.7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886816229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40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39.89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39.7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441435018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50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49.91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49.6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396580862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60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</a:rPr>
                        <a:t>59.83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59.6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1051311742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70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69.88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69.6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834105920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70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70.46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70.1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2475684350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80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20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80.64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20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80.3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2875621402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90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90.77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30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90.4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2584134623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100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21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101.01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40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100.7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3847930626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110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110.99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50.2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110.7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2054173541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120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22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121.29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60.2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121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753075068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130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131.4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70.2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131.2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2410569067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140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23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141.62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80.3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141.4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30470783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150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151.72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90.4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151.6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2116441173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160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24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161.74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100.3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161.6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3755407550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170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15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172.12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110.6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172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1579164664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180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25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180.32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120.7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</a:rPr>
                        <a:t>182.32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286589327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457200" y="1196752"/>
            <a:ext cx="3106688" cy="4320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635896" y="1196752"/>
            <a:ext cx="1512168" cy="4320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220072" y="1196752"/>
            <a:ext cx="3538736" cy="4320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259632" y="558924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3854813" y="558924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基準值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427755" y="5589240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調整對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7040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校正後參數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(E500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745165"/>
              </p:ext>
            </p:extLst>
          </p:nvPr>
        </p:nvGraphicFramePr>
        <p:xfrm>
          <a:off x="457200" y="1268760"/>
          <a:ext cx="8229600" cy="41764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6100">
                  <a:extLst>
                    <a:ext uri="{9D8B030D-6E8A-4147-A177-3AD203B41FA5}">
                      <a16:colId xmlns:a16="http://schemas.microsoft.com/office/drawing/2014/main" val="667070128"/>
                    </a:ext>
                  </a:extLst>
                </a:gridCol>
                <a:gridCol w="1726100">
                  <a:extLst>
                    <a:ext uri="{9D8B030D-6E8A-4147-A177-3AD203B41FA5}">
                      <a16:colId xmlns:a16="http://schemas.microsoft.com/office/drawing/2014/main" val="3822808779"/>
                    </a:ext>
                  </a:extLst>
                </a:gridCol>
                <a:gridCol w="1503378">
                  <a:extLst>
                    <a:ext uri="{9D8B030D-6E8A-4147-A177-3AD203B41FA5}">
                      <a16:colId xmlns:a16="http://schemas.microsoft.com/office/drawing/2014/main" val="3037319095"/>
                    </a:ext>
                  </a:extLst>
                </a:gridCol>
                <a:gridCol w="1380880">
                  <a:extLst>
                    <a:ext uri="{9D8B030D-6E8A-4147-A177-3AD203B41FA5}">
                      <a16:colId xmlns:a16="http://schemas.microsoft.com/office/drawing/2014/main" val="1465643795"/>
                    </a:ext>
                  </a:extLst>
                </a:gridCol>
                <a:gridCol w="1893142">
                  <a:extLst>
                    <a:ext uri="{9D8B030D-6E8A-4147-A177-3AD203B41FA5}">
                      <a16:colId xmlns:a16="http://schemas.microsoft.com/office/drawing/2014/main" val="3758416086"/>
                    </a:ext>
                  </a:extLst>
                </a:gridCol>
              </a:tblGrid>
              <a:tr h="1988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SET ENERGY (TOTAL 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SET ENERGY (ACCEL 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ACT (</a:t>
                      </a:r>
                      <a:r>
                        <a:rPr lang="zh-TW" altLang="en-US" sz="1100" u="none" strike="noStrike">
                          <a:effectLst/>
                        </a:rPr>
                        <a:t>電表讀值</a:t>
                      </a:r>
                      <a:r>
                        <a:rPr lang="en-US" altLang="zh-TW" sz="1100" u="none" strike="noStrike">
                          <a:effectLst/>
                        </a:rPr>
                        <a:t>)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ACCEL READBACK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 ENERGY READBACK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extLst>
                  <a:ext uri="{0D108BD9-81ED-4DB2-BD59-A6C34878D82A}">
                    <a16:rowId xmlns:a16="http://schemas.microsoft.com/office/drawing/2014/main" val="4177187675"/>
                  </a:ext>
                </a:extLst>
              </a:tr>
              <a:tr h="1988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extLst>
                  <a:ext uri="{0D108BD9-81ED-4DB2-BD59-A6C34878D82A}">
                    <a16:rowId xmlns:a16="http://schemas.microsoft.com/office/drawing/2014/main" val="2733017963"/>
                  </a:ext>
                </a:extLst>
              </a:tr>
              <a:tr h="1988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9.78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9.8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extLst>
                  <a:ext uri="{0D108BD9-81ED-4DB2-BD59-A6C34878D82A}">
                    <a16:rowId xmlns:a16="http://schemas.microsoft.com/office/drawing/2014/main" val="782616269"/>
                  </a:ext>
                </a:extLst>
              </a:tr>
              <a:tr h="1988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20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19.86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19.88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extLst>
                  <a:ext uri="{0D108BD9-81ED-4DB2-BD59-A6C34878D82A}">
                    <a16:rowId xmlns:a16="http://schemas.microsoft.com/office/drawing/2014/main" val="692732659"/>
                  </a:ext>
                </a:extLst>
              </a:tr>
              <a:tr h="1988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30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29.91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29.7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extLst>
                  <a:ext uri="{0D108BD9-81ED-4DB2-BD59-A6C34878D82A}">
                    <a16:rowId xmlns:a16="http://schemas.microsoft.com/office/drawing/2014/main" val="1338083718"/>
                  </a:ext>
                </a:extLst>
              </a:tr>
              <a:tr h="1988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40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39.89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39.7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extLst>
                  <a:ext uri="{0D108BD9-81ED-4DB2-BD59-A6C34878D82A}">
                    <a16:rowId xmlns:a16="http://schemas.microsoft.com/office/drawing/2014/main" val="2894723536"/>
                  </a:ext>
                </a:extLst>
              </a:tr>
              <a:tr h="1988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50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49.91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49.6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extLst>
                  <a:ext uri="{0D108BD9-81ED-4DB2-BD59-A6C34878D82A}">
                    <a16:rowId xmlns:a16="http://schemas.microsoft.com/office/drawing/2014/main" val="2460885216"/>
                  </a:ext>
                </a:extLst>
              </a:tr>
              <a:tr h="1988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60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59.83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59.6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extLst>
                  <a:ext uri="{0D108BD9-81ED-4DB2-BD59-A6C34878D82A}">
                    <a16:rowId xmlns:a16="http://schemas.microsoft.com/office/drawing/2014/main" val="3916171088"/>
                  </a:ext>
                </a:extLst>
              </a:tr>
              <a:tr h="1988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70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</a:rPr>
                        <a:t>0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69.88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69.6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extLst>
                  <a:ext uri="{0D108BD9-81ED-4DB2-BD59-A6C34878D82A}">
                    <a16:rowId xmlns:a16="http://schemas.microsoft.com/office/drawing/2014/main" val="676149613"/>
                  </a:ext>
                </a:extLst>
              </a:tr>
              <a:tr h="1988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70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70.19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9.9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69.9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extLst>
                  <a:ext uri="{0D108BD9-81ED-4DB2-BD59-A6C34878D82A}">
                    <a16:rowId xmlns:a16="http://schemas.microsoft.com/office/drawing/2014/main" val="3743172489"/>
                  </a:ext>
                </a:extLst>
              </a:tr>
              <a:tr h="1988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80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20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80.22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19.8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80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extLst>
                  <a:ext uri="{0D108BD9-81ED-4DB2-BD59-A6C34878D82A}">
                    <a16:rowId xmlns:a16="http://schemas.microsoft.com/office/drawing/2014/main" val="1688276822"/>
                  </a:ext>
                </a:extLst>
              </a:tr>
              <a:tr h="1988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90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30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90.17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29.8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89.8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extLst>
                  <a:ext uri="{0D108BD9-81ED-4DB2-BD59-A6C34878D82A}">
                    <a16:rowId xmlns:a16="http://schemas.microsoft.com/office/drawing/2014/main" val="413917672"/>
                  </a:ext>
                </a:extLst>
              </a:tr>
              <a:tr h="1988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100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40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100.14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39.7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100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extLst>
                  <a:ext uri="{0D108BD9-81ED-4DB2-BD59-A6C34878D82A}">
                    <a16:rowId xmlns:a16="http://schemas.microsoft.com/office/drawing/2014/main" val="4100357163"/>
                  </a:ext>
                </a:extLst>
              </a:tr>
              <a:tr h="1988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110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110.05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49.7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109.8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extLst>
                  <a:ext uri="{0D108BD9-81ED-4DB2-BD59-A6C34878D82A}">
                    <a16:rowId xmlns:a16="http://schemas.microsoft.com/office/drawing/2014/main" val="3636726916"/>
                  </a:ext>
                </a:extLst>
              </a:tr>
              <a:tr h="1988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120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50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120.08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59.7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119.8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extLst>
                  <a:ext uri="{0D108BD9-81ED-4DB2-BD59-A6C34878D82A}">
                    <a16:rowId xmlns:a16="http://schemas.microsoft.com/office/drawing/2014/main" val="2461505038"/>
                  </a:ext>
                </a:extLst>
              </a:tr>
              <a:tr h="1988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130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60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130.11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69.7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129.9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extLst>
                  <a:ext uri="{0D108BD9-81ED-4DB2-BD59-A6C34878D82A}">
                    <a16:rowId xmlns:a16="http://schemas.microsoft.com/office/drawing/2014/main" val="3583555651"/>
                  </a:ext>
                </a:extLst>
              </a:tr>
              <a:tr h="1988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140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70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140.05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79.8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139.8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extLst>
                  <a:ext uri="{0D108BD9-81ED-4DB2-BD59-A6C34878D82A}">
                    <a16:rowId xmlns:a16="http://schemas.microsoft.com/office/drawing/2014/main" val="3937749974"/>
                  </a:ext>
                </a:extLst>
              </a:tr>
              <a:tr h="1988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150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149.96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89.8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149.8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extLst>
                  <a:ext uri="{0D108BD9-81ED-4DB2-BD59-A6C34878D82A}">
                    <a16:rowId xmlns:a16="http://schemas.microsoft.com/office/drawing/2014/main" val="513373437"/>
                  </a:ext>
                </a:extLst>
              </a:tr>
              <a:tr h="1988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160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80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159.86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99.7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159.7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extLst>
                  <a:ext uri="{0D108BD9-81ED-4DB2-BD59-A6C34878D82A}">
                    <a16:rowId xmlns:a16="http://schemas.microsoft.com/office/drawing/2014/main" val="4002751778"/>
                  </a:ext>
                </a:extLst>
              </a:tr>
              <a:tr h="1988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170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90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169.99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109.9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169.9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extLst>
                  <a:ext uri="{0D108BD9-81ED-4DB2-BD59-A6C34878D82A}">
                    <a16:rowId xmlns:a16="http://schemas.microsoft.com/office/drawing/2014/main" val="1795739534"/>
                  </a:ext>
                </a:extLst>
              </a:tr>
              <a:tr h="1988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180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</a:rPr>
                        <a:t>100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180.01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119.8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</a:rPr>
                        <a:t>180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352" marR="8352" marT="8352" marB="0" anchor="ctr"/>
                </a:tc>
                <a:extLst>
                  <a:ext uri="{0D108BD9-81ED-4DB2-BD59-A6C34878D82A}">
                    <a16:rowId xmlns:a16="http://schemas.microsoft.com/office/drawing/2014/main" val="2191231741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460470" y="1265103"/>
            <a:ext cx="3391450" cy="4180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859948" y="1265103"/>
            <a:ext cx="1512168" cy="4180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380144" y="1265103"/>
            <a:ext cx="3378664" cy="4180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497895" y="5589239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079221" y="5589239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基準值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678059" y="5636660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調整對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381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SECTION LIST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74540" y="1417638"/>
            <a:ext cx="519492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E500 ENERGY CALIBRATION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6200 </a:t>
            </a:r>
            <a:r>
              <a:rPr lang="en-US" altLang="zh-TW" dirty="0"/>
              <a:t>ENERGY </a:t>
            </a:r>
            <a:r>
              <a:rPr lang="en-US" altLang="zh-TW" dirty="0" smtClean="0"/>
              <a:t>CALIBRATION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 smtClean="0"/>
              <a:t>Viision</a:t>
            </a:r>
            <a:r>
              <a:rPr lang="en-US" altLang="zh-TW" dirty="0" smtClean="0"/>
              <a:t> </a:t>
            </a:r>
            <a:r>
              <a:rPr lang="en-US" altLang="zh-TW" dirty="0"/>
              <a:t>ENERGY </a:t>
            </a:r>
            <a:r>
              <a:rPr lang="en-US" altLang="zh-TW" dirty="0" smtClean="0"/>
              <a:t>CALIBRATION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GSD </a:t>
            </a:r>
            <a:r>
              <a:rPr lang="en-US" altLang="zh-TW" dirty="0"/>
              <a:t>ENERGY </a:t>
            </a:r>
            <a:r>
              <a:rPr lang="en-US" altLang="zh-TW" dirty="0" smtClean="0"/>
              <a:t>CALIBRATION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6200 DOSE CALIBRATION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670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SECTION 1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E500 </a:t>
            </a:r>
            <a:r>
              <a:rPr lang="en-US" altLang="zh-TW" dirty="0"/>
              <a:t>ENERGY </a:t>
            </a:r>
            <a:r>
              <a:rPr lang="en-US" altLang="zh-TW" dirty="0" smtClean="0"/>
              <a:t>CALIBRATION</a:t>
            </a:r>
            <a:endParaRPr lang="zh-TW" altLang="en-US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2339752" y="1772817"/>
            <a:ext cx="4751387" cy="1656184"/>
          </a:xfrm>
        </p:spPr>
        <p:txBody>
          <a:bodyPr/>
          <a:lstStyle/>
          <a:p>
            <a:pPr marL="457200" indent="-457200">
              <a:buFont typeface="+mj-lt"/>
              <a:buAutoNum type="alphaUcPeriod"/>
              <a:defRPr/>
            </a:pPr>
            <a:r>
              <a:rPr lang="en-US" altLang="zh-TW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Caution</a:t>
            </a:r>
          </a:p>
          <a:p>
            <a:pPr marL="457200" indent="-457200">
              <a:buFont typeface="+mj-lt"/>
              <a:buAutoNum type="alphaUcPeriod"/>
              <a:defRPr/>
            </a:pPr>
            <a:r>
              <a:rPr lang="en-US" altLang="zh-TW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 energy calibration</a:t>
            </a:r>
          </a:p>
          <a:p>
            <a:pPr marL="457200" indent="-457200">
              <a:buFont typeface="+mj-lt"/>
              <a:buAutoNum type="alphaUcPeriod"/>
              <a:defRPr/>
            </a:pPr>
            <a:r>
              <a:rPr lang="en-US" altLang="zh-TW" sz="2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Accel</a:t>
            </a:r>
            <a:r>
              <a:rPr lang="en-US" altLang="zh-TW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energy calibration </a:t>
            </a:r>
          </a:p>
          <a:p>
            <a:pPr marL="457200" indent="-457200">
              <a:buFont typeface="+mj-lt"/>
              <a:buAutoNum type="alphaUcPeriod"/>
              <a:defRPr/>
            </a:pPr>
            <a:r>
              <a:rPr lang="en-US" altLang="zh-TW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Beam energy calibration</a:t>
            </a:r>
          </a:p>
        </p:txBody>
      </p:sp>
    </p:spTree>
    <p:extLst>
      <p:ext uri="{BB962C8B-B14F-4D97-AF65-F5344CB8AC3E}">
        <p14:creationId xmlns:p14="http://schemas.microsoft.com/office/powerpoint/2010/main" val="187258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A. Caution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124744"/>
            <a:ext cx="2510272" cy="2137233"/>
          </a:xfrm>
          <a:ln>
            <a:solidFill>
              <a:schemeClr val="tx1"/>
            </a:solidFill>
          </a:ln>
        </p:spPr>
      </p:pic>
      <p:sp>
        <p:nvSpPr>
          <p:cNvPr id="3" name="文字方塊 2"/>
          <p:cNvSpPr txBox="1"/>
          <p:nvPr/>
        </p:nvSpPr>
        <p:spPr>
          <a:xfrm>
            <a:off x="683568" y="1809764"/>
            <a:ext cx="511256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於待校正機台兩側走道設置圍籬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且須安排人員看守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嚴禁人員穿越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以免遭電擊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附圖一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架設高阻棒後須確認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TERMINAL DOOR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與外部門距離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以免產生電極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附圖二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調整能量請每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10kV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調整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且慢速調整注意有無電極聲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若電表讀值出力正確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,“Total energy &gt;=200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”建議關門後再行確認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量測校正結束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先確認高壓是否正確關閉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(high voltage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燈熄滅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),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再以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Ground Bar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觸碰高阻棒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接線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門板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確認導地後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方可動作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6" name="閃電 5"/>
          <p:cNvSpPr/>
          <p:nvPr/>
        </p:nvSpPr>
        <p:spPr>
          <a:xfrm>
            <a:off x="7523637" y="1325712"/>
            <a:ext cx="658416" cy="659016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257810" y="328123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圖一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5"/>
          <a:stretch/>
        </p:blipFill>
        <p:spPr>
          <a:xfrm rot="5400000">
            <a:off x="6635177" y="3485961"/>
            <a:ext cx="1840302" cy="25102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字方塊 8"/>
          <p:cNvSpPr txBox="1"/>
          <p:nvPr/>
        </p:nvSpPr>
        <p:spPr>
          <a:xfrm>
            <a:off x="7241540" y="56612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圖二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431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CEA011-8BEB-49E8-ABC2-E7F3DB5834FA}"/>
</file>

<file path=customXml/itemProps2.xml><?xml version="1.0" encoding="utf-8"?>
<ds:datastoreItem xmlns:ds="http://schemas.openxmlformats.org/officeDocument/2006/customXml" ds:itemID="{68831200-F752-4A49-A53B-5ECA97DC0805}"/>
</file>

<file path=customXml/itemProps3.xml><?xml version="1.0" encoding="utf-8"?>
<ds:datastoreItem xmlns:ds="http://schemas.openxmlformats.org/officeDocument/2006/customXml" ds:itemID="{56C53568-AB82-4E19-A4C4-BFA3B0401B18}"/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5881</TotalTime>
  <Words>2435</Words>
  <Application>Microsoft Office PowerPoint</Application>
  <PresentationFormat>如螢幕大小 (4:3)</PresentationFormat>
  <Paragraphs>573</Paragraphs>
  <Slides>38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4" baseType="lpstr">
      <vt:lpstr>微軟正黑體</vt:lpstr>
      <vt:lpstr>新細明體</vt:lpstr>
      <vt:lpstr>Arial</vt:lpstr>
      <vt:lpstr>Calibri</vt:lpstr>
      <vt:lpstr>Verdana</vt:lpstr>
      <vt:lpstr>Theme1</vt:lpstr>
      <vt:lpstr>IMPLANT ENERGY CALIBRATION AND 6200 DOSE CALIBRATION INTRODUTION</vt:lpstr>
      <vt:lpstr>PowerPoint 簡報</vt:lpstr>
      <vt:lpstr>能量校正原因</vt:lpstr>
      <vt:lpstr>校正手法</vt:lpstr>
      <vt:lpstr>校正前參數(E500為例)</vt:lpstr>
      <vt:lpstr>校正後參數(E500為例)</vt:lpstr>
      <vt:lpstr>SECTION LIST</vt:lpstr>
      <vt:lpstr>SECTION 1  E500 ENERGY CALIBRATION</vt:lpstr>
      <vt:lpstr>A. Caution</vt:lpstr>
      <vt:lpstr>B. Extraction energy calibration</vt:lpstr>
      <vt:lpstr>PowerPoint 簡報</vt:lpstr>
      <vt:lpstr>PowerPoint 簡報</vt:lpstr>
      <vt:lpstr>PowerPoint 簡報</vt:lpstr>
      <vt:lpstr>PowerPoint 簡報</vt:lpstr>
      <vt:lpstr>PowerPoint 簡報</vt:lpstr>
      <vt:lpstr>SECTION 2 6200 ENERGY CALIBRATION </vt:lpstr>
      <vt:lpstr>A. Caution</vt:lpstr>
      <vt:lpstr>PowerPoint 簡報</vt:lpstr>
      <vt:lpstr>B. Extraction energy calibration</vt:lpstr>
      <vt:lpstr>C. Accel energy calibration </vt:lpstr>
      <vt:lpstr>D. 調整計算參數 </vt:lpstr>
      <vt:lpstr>SECTION 3 VIISION ENERGY CALIBRATION</vt:lpstr>
      <vt:lpstr>PowerPoint 簡報</vt:lpstr>
      <vt:lpstr>PowerPoint 簡報</vt:lpstr>
      <vt:lpstr>B.Accel energy calibration</vt:lpstr>
      <vt:lpstr>PowerPoint 簡報</vt:lpstr>
      <vt:lpstr>C. 計算以確認讀值  </vt:lpstr>
      <vt:lpstr>SECTION 4 GSD ENERGY CALIBRATION</vt:lpstr>
      <vt:lpstr>A. Energy calibration </vt:lpstr>
      <vt:lpstr>PowerPoint 簡報</vt:lpstr>
      <vt:lpstr>PowerPoint 簡報</vt:lpstr>
      <vt:lpstr>B.計算以確認讀值  </vt:lpstr>
      <vt:lpstr>SECTION 5  6200 DOSE CALIBRATION</vt:lpstr>
      <vt:lpstr>A. 校正原因</vt:lpstr>
      <vt:lpstr>B.校正程序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20160528 gsd-6 ptc defect</dc:title>
  <dc:creator>S220 SALin</dc:creator>
  <cp:lastModifiedBy> </cp:lastModifiedBy>
  <cp:revision>93</cp:revision>
  <dcterms:created xsi:type="dcterms:W3CDTF">2016-05-28T12:44:08Z</dcterms:created>
  <dcterms:modified xsi:type="dcterms:W3CDTF">2021-09-01T23:19:09Z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0x010101007D10E3BF7F339F4197AC12702D94D274</vt:lpwstr>
  </property>
  <property fmtid="{D5CDD505-2E9C-101B-9397-08002B2CF9AE}" pid="3" name="Order">
    <vt:r8>37700</vt:r8>
  </property>
</Properties>
</file>